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90" r:id="rId2"/>
    <p:sldId id="298" r:id="rId3"/>
    <p:sldId id="294" r:id="rId4"/>
    <p:sldId id="292" r:id="rId5"/>
    <p:sldId id="293" r:id="rId6"/>
    <p:sldId id="291" r:id="rId7"/>
    <p:sldId id="296" r:id="rId8"/>
    <p:sldId id="295" r:id="rId9"/>
    <p:sldId id="297" r:id="rId10"/>
    <p:sldId id="300" r:id="rId11"/>
    <p:sldId id="301" r:id="rId12"/>
    <p:sldId id="30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041"/>
    <p:restoredTop sz="94599"/>
  </p:normalViewPr>
  <p:slideViewPr>
    <p:cSldViewPr snapToGrid="0" snapToObjects="1">
      <p:cViewPr>
        <p:scale>
          <a:sx n="150" d="100"/>
          <a:sy n="150" d="100"/>
        </p:scale>
        <p:origin x="-472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D4ECB-B5C9-964E-9D0C-0B82EF000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C6E528-1435-C049-8155-74FBC4C57C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AF0ED-DE18-3A47-BDC4-88543C993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B280-8B95-FF4E-B34D-610AF7A804E2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C090-0987-B24E-A037-84716A1E2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8EBBF-5D5B-AE44-B2EE-924E771B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FAEDC-32C0-704C-B128-74C5B0A2C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81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47862-2B1C-0546-A46C-778110677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552BF0-E6D3-5B43-9835-2A676D238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A3859-94A6-DB4C-BFF5-FDFA1781C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B280-8B95-FF4E-B34D-610AF7A804E2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DFA7B4-B108-C840-8515-E134395B1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413E4-8481-8549-9EEB-A281BC0EB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FAEDC-32C0-704C-B128-74C5B0A2C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953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6D70A9-BB0B-314F-ADC4-6137834654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286DA1-1F26-094B-9B53-B8B22F4B25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076EB3-5786-5D48-BD17-AA25F6AF0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B280-8B95-FF4E-B34D-610AF7A804E2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CEE7F-B5EA-BB4E-BF91-A7FD50772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5D73BA-F54E-A547-9B00-59826E976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FAEDC-32C0-704C-B128-74C5B0A2C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250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ED1B-E3C2-B542-943A-CC923280D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B0D39-1B75-1244-9D1C-05116840B2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55FDE2-7C5B-D54E-BDE4-9CE1297EC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B280-8B95-FF4E-B34D-610AF7A804E2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F2A30E-081A-6343-B86F-BA3AA5B16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70A6D-593E-7342-80D3-DA2488F88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FAEDC-32C0-704C-B128-74C5B0A2C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036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C8E2D-29DB-7C47-9720-03810B469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B5EE64-D0DC-AA43-9BAB-E03704F14D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0D4E6-596E-1C43-B7B3-A8876B890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B280-8B95-FF4E-B34D-610AF7A804E2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1A37D8-BDC1-DE40-805A-8E389B381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F06DE3-23B1-E545-B1CF-2E27C016F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FAEDC-32C0-704C-B128-74C5B0A2C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99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51B83-7FDC-264F-9F1E-F43BCB5F4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ADFAC-80BF-DD4C-87D0-A2D13CFF01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7F3720-FCFB-EA46-8C34-0E05A7EFA8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E58092-5427-464E-AF2A-D4ACE5ECF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B280-8B95-FF4E-B34D-610AF7A804E2}" type="datetimeFigureOut">
              <a:rPr lang="en-US" smtClean="0"/>
              <a:t>4/3/19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4E6EA-8903-B049-BBAA-7D222137B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6CC10C-F552-B140-A401-DA6EE887D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FAEDC-32C0-704C-B128-74C5B0A2C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361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E8679-51C9-E245-BC9D-B26B0ABFB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4F4F97-9468-7546-A661-44853A00C1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75DEAD-04C2-FA4A-806B-999895F2D0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CEAA2B-5C6C-E641-A745-14A30B1B1F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F97057-AAE5-4047-BDD4-54EB447547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79F95A-4E3F-294B-BB62-D88AF6B9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B280-8B95-FF4E-B34D-610AF7A804E2}" type="datetimeFigureOut">
              <a:rPr lang="en-US" smtClean="0"/>
              <a:t>4/3/19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DC5A85-42A6-AD42-B4E1-674FB0F29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3E9616-93C9-5D49-B6AA-4AF48E8CB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FAEDC-32C0-704C-B128-74C5B0A2C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430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1EFD4-6B38-F542-9B42-71FD9BD36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94266D-E143-2044-8F93-F655666AB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B280-8B95-FF4E-B34D-610AF7A804E2}" type="datetimeFigureOut">
              <a:rPr lang="en-US" smtClean="0"/>
              <a:t>4/3/19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913E1B-CEA0-614A-9D64-FE1B1C61A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8EAF3D-57E1-1047-8C6F-F10652232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FAEDC-32C0-704C-B128-74C5B0A2C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578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4A8530-64F9-E04A-AAA0-8CBDCEF02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B280-8B95-FF4E-B34D-610AF7A804E2}" type="datetimeFigureOut">
              <a:rPr lang="en-US" smtClean="0"/>
              <a:t>4/3/19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76708B-AC5A-CC4E-A257-BB1A1B62A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821F3-1CD6-CB4B-8480-9DF349A46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FAEDC-32C0-704C-B128-74C5B0A2C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416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BF03F-804A-6246-BC0B-67472EE72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C564A-48A0-1849-A7E2-BA0813FC9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BC4193-1D02-344A-97BB-479E533A82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3CC995-D98E-5242-83C4-8500BD67A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B280-8B95-FF4E-B34D-610AF7A804E2}" type="datetimeFigureOut">
              <a:rPr lang="en-US" smtClean="0"/>
              <a:t>4/3/19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777390-DCCC-674C-A9B5-DB8496926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F5C408-0A5A-4B47-A34B-673114454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FAEDC-32C0-704C-B128-74C5B0A2C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882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59CB6-9188-4B44-9BDF-1DF1032E8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907FA6-C1CC-A643-8AAC-6E50D3513D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1CF09A-89FF-4941-9A50-A13CF759DA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77FF85-2B1A-CF4D-9F92-8CA902060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3B280-8B95-FF4E-B34D-610AF7A804E2}" type="datetimeFigureOut">
              <a:rPr lang="en-US" smtClean="0"/>
              <a:t>4/3/19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DB7FA4-9709-184D-8BF7-1AC60E7A2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4F4E56-BF6B-D24B-8BD6-67368B172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FAEDC-32C0-704C-B128-74C5B0A2C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354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272C40-6047-9141-B59B-73F2E1986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0B090-15E1-FC47-A778-7DF7C2227B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BC339-89D0-3948-8714-7E758722E1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43B280-8B95-FF4E-B34D-610AF7A804E2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68BF3-1340-2D4F-A452-94E192E493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57790A-7261-6547-A0E8-D362134A64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0FAEDC-32C0-704C-B128-74C5B0A2C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65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638BBD5-58D6-4249-94B2-4308F8F57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1" y="0"/>
            <a:ext cx="121421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2276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7458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06201-8649-5349-ABBB-EFEBB2E40D0F}"/>
              </a:ext>
            </a:extLst>
          </p:cNvPr>
          <p:cNvSpPr txBox="1"/>
          <p:nvPr/>
        </p:nvSpPr>
        <p:spPr>
          <a:xfrm>
            <a:off x="914400" y="391885"/>
            <a:ext cx="651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 going: AI based Backbone Curve Prediction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D2550E-5572-9B46-B3D8-C5C1E77A31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955"/>
          <a:stretch/>
        </p:blipFill>
        <p:spPr>
          <a:xfrm>
            <a:off x="561703" y="761217"/>
            <a:ext cx="4023360" cy="410173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7B9B340-DD6A-2A48-B09E-FA05B5F24F16}"/>
              </a:ext>
            </a:extLst>
          </p:cNvPr>
          <p:cNvSpPr/>
          <p:nvPr/>
        </p:nvSpPr>
        <p:spPr>
          <a:xfrm>
            <a:off x="4970140" y="1804711"/>
            <a:ext cx="4493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lang="en-US" dirty="0"/>
              <a:t>[height, length, thickness, E, fc]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E6E446A-D726-9149-8512-CE92B9218464}"/>
              </a:ext>
            </a:extLst>
          </p:cNvPr>
          <p:cNvSpPr/>
          <p:nvPr/>
        </p:nvSpPr>
        <p:spPr>
          <a:xfrm>
            <a:off x="4970139" y="1085574"/>
            <a:ext cx="4493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Inputs: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B4044A-B3BA-184B-BBC9-7747753C629C}"/>
              </a:ext>
            </a:extLst>
          </p:cNvPr>
          <p:cNvSpPr/>
          <p:nvPr/>
        </p:nvSpPr>
        <p:spPr>
          <a:xfrm>
            <a:off x="4970138" y="3855602"/>
            <a:ext cx="4493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en-U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Ap,An,Bn,beta,N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]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625441-C737-9944-B7A5-E7F023CE8295}"/>
              </a:ext>
            </a:extLst>
          </p:cNvPr>
          <p:cNvSpPr/>
          <p:nvPr/>
        </p:nvSpPr>
        <p:spPr>
          <a:xfrm>
            <a:off x="4970138" y="3126105"/>
            <a:ext cx="4493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Outputs: (multi-feature regression)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1802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06201-8649-5349-ABBB-EFEBB2E40D0F}"/>
              </a:ext>
            </a:extLst>
          </p:cNvPr>
          <p:cNvSpPr txBox="1"/>
          <p:nvPr/>
        </p:nvSpPr>
        <p:spPr>
          <a:xfrm>
            <a:off x="914400" y="391885"/>
            <a:ext cx="6511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 going: AI based Backbone Curve Prediction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D2550E-5572-9B46-B3D8-C5C1E77A31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955"/>
          <a:stretch/>
        </p:blipFill>
        <p:spPr>
          <a:xfrm>
            <a:off x="561703" y="761217"/>
            <a:ext cx="4023360" cy="410173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7B9B340-DD6A-2A48-B09E-FA05B5F24F16}"/>
              </a:ext>
            </a:extLst>
          </p:cNvPr>
          <p:cNvSpPr/>
          <p:nvPr/>
        </p:nvSpPr>
        <p:spPr>
          <a:xfrm>
            <a:off x="4970140" y="1804711"/>
            <a:ext cx="56724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lang="en-US" dirty="0"/>
              <a:t>[height, length, thickness, E, fc, Other parameters]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E6E446A-D726-9149-8512-CE92B9218464}"/>
              </a:ext>
            </a:extLst>
          </p:cNvPr>
          <p:cNvSpPr/>
          <p:nvPr/>
        </p:nvSpPr>
        <p:spPr>
          <a:xfrm>
            <a:off x="4970139" y="1085574"/>
            <a:ext cx="4493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Inputs: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B4044A-B3BA-184B-BBC9-7747753C629C}"/>
              </a:ext>
            </a:extLst>
          </p:cNvPr>
          <p:cNvSpPr/>
          <p:nvPr/>
        </p:nvSpPr>
        <p:spPr>
          <a:xfrm>
            <a:off x="4970138" y="3855602"/>
            <a:ext cx="4493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en-U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r>
              <a:rPr lang="en-US" baseline="-250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r>
              <a:rPr lang="en-US" baseline="-250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]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625441-C737-9944-B7A5-E7F023CE8295}"/>
              </a:ext>
            </a:extLst>
          </p:cNvPr>
          <p:cNvSpPr/>
          <p:nvPr/>
        </p:nvSpPr>
        <p:spPr>
          <a:xfrm>
            <a:off x="4970138" y="3126105"/>
            <a:ext cx="4493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Outputs: (multi-feature regression)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F1CE859-5676-4E42-8FEF-C74AFCDE46E3}"/>
              </a:ext>
            </a:extLst>
          </p:cNvPr>
          <p:cNvCxnSpPr/>
          <p:nvPr/>
        </p:nvCxnSpPr>
        <p:spPr>
          <a:xfrm flipV="1">
            <a:off x="2435629" y="1970116"/>
            <a:ext cx="133004" cy="76477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37F2063-D88B-AF4E-BBA1-289437729629}"/>
              </a:ext>
            </a:extLst>
          </p:cNvPr>
          <p:cNvCxnSpPr>
            <a:cxnSpLocks/>
          </p:cNvCxnSpPr>
          <p:nvPr/>
        </p:nvCxnSpPr>
        <p:spPr>
          <a:xfrm flipV="1">
            <a:off x="2568633" y="1616825"/>
            <a:ext cx="385076" cy="353292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A832A66-06F6-EE49-B43C-D67651ED3F65}"/>
              </a:ext>
            </a:extLst>
          </p:cNvPr>
          <p:cNvCxnSpPr>
            <a:cxnSpLocks/>
          </p:cNvCxnSpPr>
          <p:nvPr/>
        </p:nvCxnSpPr>
        <p:spPr>
          <a:xfrm>
            <a:off x="2953709" y="1616825"/>
            <a:ext cx="739477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B623CCD-D747-BF42-ABCC-9548BBF248AB}"/>
              </a:ext>
            </a:extLst>
          </p:cNvPr>
          <p:cNvCxnSpPr/>
          <p:nvPr/>
        </p:nvCxnSpPr>
        <p:spPr>
          <a:xfrm flipH="1">
            <a:off x="1032932" y="1970116"/>
            <a:ext cx="151030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782528-529C-4547-8A2F-60C861F525FF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1614208"/>
            <a:ext cx="1895376" cy="2617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C76AA57-49FF-7F45-89AA-FBDA51B267E8}"/>
              </a:ext>
            </a:extLst>
          </p:cNvPr>
          <p:cNvSpPr/>
          <p:nvPr/>
        </p:nvSpPr>
        <p:spPr>
          <a:xfrm>
            <a:off x="514221" y="1758475"/>
            <a:ext cx="5356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r>
              <a:rPr lang="en-US" baseline="-250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CAB4AA3-7EB1-494D-9C64-C68569F6940B}"/>
              </a:ext>
            </a:extLst>
          </p:cNvPr>
          <p:cNvSpPr/>
          <p:nvPr/>
        </p:nvSpPr>
        <p:spPr>
          <a:xfrm>
            <a:off x="514221" y="1205346"/>
            <a:ext cx="6287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r>
              <a:rPr lang="en-US" baseline="-250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560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5210CDE-4073-45CA-9F06-D52580604141}"/>
              </a:ext>
            </a:extLst>
          </p:cNvPr>
          <p:cNvSpPr/>
          <p:nvPr/>
        </p:nvSpPr>
        <p:spPr>
          <a:xfrm>
            <a:off x="769865" y="1804711"/>
            <a:ext cx="2403987" cy="2831690"/>
          </a:xfrm>
          <a:prstGeom prst="rect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6AFC89-15E2-4922-AE13-C587678339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2" t="3548" r="15616" b="8280"/>
          <a:stretch/>
        </p:blipFill>
        <p:spPr>
          <a:xfrm>
            <a:off x="1849878" y="1952194"/>
            <a:ext cx="1132245" cy="25367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BB2A65-4008-4CD6-9016-D33C4BC347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94" r="15050"/>
          <a:stretch/>
        </p:blipFill>
        <p:spPr>
          <a:xfrm>
            <a:off x="888131" y="3050439"/>
            <a:ext cx="843482" cy="11641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7EE2AA3-3958-4EB7-B56C-167C27E562E0}"/>
              </a:ext>
            </a:extLst>
          </p:cNvPr>
          <p:cNvSpPr txBox="1"/>
          <p:nvPr/>
        </p:nvSpPr>
        <p:spPr>
          <a:xfrm>
            <a:off x="943879" y="2443946"/>
            <a:ext cx="6912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BIM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C139BAC-9D54-4678-986D-8BF8988698BB}"/>
              </a:ext>
            </a:extLst>
          </p:cNvPr>
          <p:cNvSpPr/>
          <p:nvPr/>
        </p:nvSpPr>
        <p:spPr>
          <a:xfrm>
            <a:off x="6149585" y="1804711"/>
            <a:ext cx="2403987" cy="2831690"/>
          </a:xfrm>
          <a:prstGeom prst="rect">
            <a:avLst/>
          </a:prstGeom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51D560-8629-488D-84BC-FAB18E92AA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94" r="15050"/>
          <a:stretch/>
        </p:blipFill>
        <p:spPr>
          <a:xfrm>
            <a:off x="6267851" y="3050439"/>
            <a:ext cx="843482" cy="11641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D21BB10-040A-488E-BD6C-4EAD412C9577}"/>
              </a:ext>
            </a:extLst>
          </p:cNvPr>
          <p:cNvSpPr txBox="1"/>
          <p:nvPr/>
        </p:nvSpPr>
        <p:spPr>
          <a:xfrm>
            <a:off x="6323599" y="2443946"/>
            <a:ext cx="764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SAM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0FBD39B-70C2-4098-A45F-1C2177E1F7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355" t="3555" r="19514" b="9111"/>
          <a:stretch/>
        </p:blipFill>
        <p:spPr>
          <a:xfrm>
            <a:off x="7328060" y="2031385"/>
            <a:ext cx="1016648" cy="2532888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DF51752-97FA-453C-A781-B0558F2161F4}"/>
              </a:ext>
            </a:extLst>
          </p:cNvPr>
          <p:cNvCxnSpPr/>
          <p:nvPr/>
        </p:nvCxnSpPr>
        <p:spPr>
          <a:xfrm>
            <a:off x="1971858" y="4636401"/>
            <a:ext cx="0" cy="67056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0E1C7464-4932-43C4-BA4F-555B91131695}"/>
              </a:ext>
            </a:extLst>
          </p:cNvPr>
          <p:cNvSpPr/>
          <p:nvPr/>
        </p:nvSpPr>
        <p:spPr>
          <a:xfrm>
            <a:off x="769865" y="5306961"/>
            <a:ext cx="2403987" cy="996008"/>
          </a:xfrm>
          <a:prstGeom prst="rect">
            <a:avLst/>
          </a:prstGeom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014E5D-D078-4C90-9445-58E8E5682C62}"/>
              </a:ext>
            </a:extLst>
          </p:cNvPr>
          <p:cNvSpPr txBox="1"/>
          <p:nvPr/>
        </p:nvSpPr>
        <p:spPr>
          <a:xfrm>
            <a:off x="1166901" y="5167717"/>
            <a:ext cx="17874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 </a:t>
            </a:r>
          </a:p>
          <a:p>
            <a:r>
              <a:rPr lang="en-US" sz="2400" dirty="0"/>
              <a:t>BIM features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F430037-D8C6-470F-8D69-0BCE5D6F0FA1}"/>
              </a:ext>
            </a:extLst>
          </p:cNvPr>
          <p:cNvSpPr/>
          <p:nvPr/>
        </p:nvSpPr>
        <p:spPr>
          <a:xfrm>
            <a:off x="3941159" y="5306961"/>
            <a:ext cx="1469041" cy="996008"/>
          </a:xfrm>
          <a:prstGeom prst="rect">
            <a:avLst/>
          </a:prstGeom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F74339-0C6B-49BB-B484-8C79CAA71FA4}"/>
              </a:ext>
            </a:extLst>
          </p:cNvPr>
          <p:cNvSpPr txBox="1"/>
          <p:nvPr/>
        </p:nvSpPr>
        <p:spPr>
          <a:xfrm>
            <a:off x="3914119" y="5527787"/>
            <a:ext cx="1568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B0F0"/>
                </a:solidFill>
                <a:ea typeface="Calibri"/>
                <a:cs typeface="Calibri"/>
                <a:sym typeface="Calibri"/>
              </a:rPr>
              <a:t>Neural Net</a:t>
            </a:r>
            <a:endParaRPr lang="en-US" sz="2400" dirty="0">
              <a:solidFill>
                <a:srgbClr val="00B0F0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C942962-5F21-4795-A1C7-92017420A86D}"/>
              </a:ext>
            </a:extLst>
          </p:cNvPr>
          <p:cNvCxnSpPr>
            <a:cxnSpLocks/>
            <a:stCxn id="15" idx="3"/>
            <a:endCxn id="17" idx="1"/>
          </p:cNvCxnSpPr>
          <p:nvPr/>
        </p:nvCxnSpPr>
        <p:spPr>
          <a:xfrm>
            <a:off x="3173852" y="5804965"/>
            <a:ext cx="767307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3824803B-48CC-4870-A03F-F5561959770E}"/>
              </a:ext>
            </a:extLst>
          </p:cNvPr>
          <p:cNvSpPr/>
          <p:nvPr/>
        </p:nvSpPr>
        <p:spPr>
          <a:xfrm>
            <a:off x="6177507" y="5305485"/>
            <a:ext cx="2403987" cy="996008"/>
          </a:xfrm>
          <a:prstGeom prst="rect">
            <a:avLst/>
          </a:prstGeom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61322B7-2AB6-459B-8C60-25B654745EF5}"/>
              </a:ext>
            </a:extLst>
          </p:cNvPr>
          <p:cNvSpPr txBox="1"/>
          <p:nvPr/>
        </p:nvSpPr>
        <p:spPr>
          <a:xfrm>
            <a:off x="6477536" y="5537049"/>
            <a:ext cx="1860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SAM features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7D771A5-24C3-4751-A5F7-5D0C94CABBEE}"/>
              </a:ext>
            </a:extLst>
          </p:cNvPr>
          <p:cNvCxnSpPr>
            <a:cxnSpLocks/>
          </p:cNvCxnSpPr>
          <p:nvPr/>
        </p:nvCxnSpPr>
        <p:spPr>
          <a:xfrm>
            <a:off x="5420133" y="5803489"/>
            <a:ext cx="767307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1057D70-D41E-4556-B5CD-C18DDBC438D2}"/>
              </a:ext>
            </a:extLst>
          </p:cNvPr>
          <p:cNvCxnSpPr>
            <a:cxnSpLocks/>
          </p:cNvCxnSpPr>
          <p:nvPr/>
        </p:nvCxnSpPr>
        <p:spPr>
          <a:xfrm flipV="1">
            <a:off x="7351578" y="4643617"/>
            <a:ext cx="0" cy="65612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C92280F-2ADE-4FFC-8B5A-68A8D847466E}"/>
              </a:ext>
            </a:extLst>
          </p:cNvPr>
          <p:cNvCxnSpPr>
            <a:cxnSpLocks/>
            <a:stCxn id="2" idx="3"/>
            <a:endCxn id="8" idx="1"/>
          </p:cNvCxnSpPr>
          <p:nvPr/>
        </p:nvCxnSpPr>
        <p:spPr>
          <a:xfrm>
            <a:off x="3173852" y="3220556"/>
            <a:ext cx="2975733" cy="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4245733B-1B73-46B4-84EC-AE346F83C809}"/>
              </a:ext>
            </a:extLst>
          </p:cNvPr>
          <p:cNvSpPr/>
          <p:nvPr/>
        </p:nvSpPr>
        <p:spPr>
          <a:xfrm>
            <a:off x="9590140" y="2722552"/>
            <a:ext cx="1469041" cy="996008"/>
          </a:xfrm>
          <a:prstGeom prst="rect">
            <a:avLst/>
          </a:prstGeom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20B3BEE-93FB-4F9F-9CE8-E6B3F82CDA1B}"/>
              </a:ext>
            </a:extLst>
          </p:cNvPr>
          <p:cNvSpPr txBox="1"/>
          <p:nvPr/>
        </p:nvSpPr>
        <p:spPr>
          <a:xfrm>
            <a:off x="9566920" y="2781798"/>
            <a:ext cx="15154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Simulation</a:t>
            </a:r>
          </a:p>
          <a:p>
            <a:r>
              <a:rPr lang="en-US" sz="2400" dirty="0"/>
              <a:t>  analysis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6BE3A3F-278B-446C-81ED-06ED5CC7DB9F}"/>
              </a:ext>
            </a:extLst>
          </p:cNvPr>
          <p:cNvSpPr/>
          <p:nvPr/>
        </p:nvSpPr>
        <p:spPr>
          <a:xfrm>
            <a:off x="10108704" y="4533249"/>
            <a:ext cx="1791310" cy="2082109"/>
          </a:xfrm>
          <a:prstGeom prst="rect">
            <a:avLst/>
          </a:prstGeom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BAA7933-EF91-4B47-A247-AE83157BD4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94" r="15050"/>
          <a:stretch/>
        </p:blipFill>
        <p:spPr>
          <a:xfrm>
            <a:off x="10569639" y="5182057"/>
            <a:ext cx="843482" cy="116413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EBD31479-D0D3-42A1-8D5A-A7A0D08EC473}"/>
              </a:ext>
            </a:extLst>
          </p:cNvPr>
          <p:cNvSpPr txBox="1"/>
          <p:nvPr/>
        </p:nvSpPr>
        <p:spPr>
          <a:xfrm>
            <a:off x="10324659" y="4695647"/>
            <a:ext cx="1261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EVT/EDP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2A3D3C3-0993-4AC3-BC53-32D6F748257C}"/>
              </a:ext>
            </a:extLst>
          </p:cNvPr>
          <p:cNvCxnSpPr>
            <a:cxnSpLocks/>
          </p:cNvCxnSpPr>
          <p:nvPr/>
        </p:nvCxnSpPr>
        <p:spPr>
          <a:xfrm flipV="1">
            <a:off x="11266865" y="1920381"/>
            <a:ext cx="0" cy="261286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A874FF0-87F4-4ACA-9F89-6387DCBEFA32}"/>
              </a:ext>
            </a:extLst>
          </p:cNvPr>
          <p:cNvCxnSpPr>
            <a:cxnSpLocks/>
            <a:stCxn id="8" idx="3"/>
            <a:endCxn id="32" idx="1"/>
          </p:cNvCxnSpPr>
          <p:nvPr/>
        </p:nvCxnSpPr>
        <p:spPr>
          <a:xfrm>
            <a:off x="8553572" y="3220556"/>
            <a:ext cx="1036568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71A2FB61-3A3F-40F9-92AC-6150462D6F59}"/>
              </a:ext>
            </a:extLst>
          </p:cNvPr>
          <p:cNvSpPr/>
          <p:nvPr/>
        </p:nvSpPr>
        <p:spPr>
          <a:xfrm>
            <a:off x="9731495" y="911852"/>
            <a:ext cx="1913736" cy="996008"/>
          </a:xfrm>
          <a:prstGeom prst="rect">
            <a:avLst/>
          </a:prstGeom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07651A5-2168-425B-BF5B-0E115B66F13D}"/>
              </a:ext>
            </a:extLst>
          </p:cNvPr>
          <p:cNvSpPr txBox="1"/>
          <p:nvPr/>
        </p:nvSpPr>
        <p:spPr>
          <a:xfrm>
            <a:off x="10127918" y="995184"/>
            <a:ext cx="10390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Model</a:t>
            </a:r>
          </a:p>
          <a:p>
            <a:r>
              <a:rPr lang="en-US" sz="2400" dirty="0"/>
              <a:t>quality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F86210B-0FED-4B08-91B4-F5853D40BD6D}"/>
              </a:ext>
            </a:extLst>
          </p:cNvPr>
          <p:cNvCxnSpPr>
            <a:cxnSpLocks/>
          </p:cNvCxnSpPr>
          <p:nvPr/>
        </p:nvCxnSpPr>
        <p:spPr>
          <a:xfrm flipV="1">
            <a:off x="10280459" y="1907860"/>
            <a:ext cx="0" cy="82742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1235B936-454B-4BFD-BF89-A5EC1EC81875}"/>
              </a:ext>
            </a:extLst>
          </p:cNvPr>
          <p:cNvCxnSpPr>
            <a:cxnSpLocks/>
            <a:stCxn id="41" idx="0"/>
            <a:endCxn id="8" idx="0"/>
          </p:cNvCxnSpPr>
          <p:nvPr/>
        </p:nvCxnSpPr>
        <p:spPr>
          <a:xfrm rot="16200000" flipH="1" flipV="1">
            <a:off x="8573541" y="-310111"/>
            <a:ext cx="892859" cy="3336784"/>
          </a:xfrm>
          <a:prstGeom prst="bentConnector3">
            <a:avLst>
              <a:gd name="adj1" fmla="val -25603"/>
            </a:avLst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2A53ECA8-432C-4EB6-B94C-F4644B853DB5}"/>
              </a:ext>
            </a:extLst>
          </p:cNvPr>
          <p:cNvSpPr/>
          <p:nvPr/>
        </p:nvSpPr>
        <p:spPr>
          <a:xfrm>
            <a:off x="9022080" y="243840"/>
            <a:ext cx="2987037" cy="6538630"/>
          </a:xfrm>
          <a:prstGeom prst="rect">
            <a:avLst/>
          </a:prstGeom>
          <a:noFill/>
          <a:ln w="2857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itle 1">
            <a:extLst>
              <a:ext uri="{FF2B5EF4-FFF2-40B4-BE49-F238E27FC236}">
                <a16:creationId xmlns:a16="http://schemas.microsoft.com/office/drawing/2014/main" id="{79DBBD53-B43E-4AFB-AD79-FE454311C29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workflow</a:t>
            </a:r>
          </a:p>
        </p:txBody>
      </p:sp>
      <p:sp>
        <p:nvSpPr>
          <p:cNvPr id="44" name="Google Shape;218;p19">
            <a:extLst>
              <a:ext uri="{FF2B5EF4-FFF2-40B4-BE49-F238E27FC236}">
                <a16:creationId xmlns:a16="http://schemas.microsoft.com/office/drawing/2014/main" id="{11010E73-06F5-427D-AF08-14B062CE67E7}"/>
              </a:ext>
            </a:extLst>
          </p:cNvPr>
          <p:cNvSpPr txBox="1"/>
          <p:nvPr/>
        </p:nvSpPr>
        <p:spPr>
          <a:xfrm>
            <a:off x="588853" y="4668124"/>
            <a:ext cx="1328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encoding</a:t>
            </a:r>
            <a:endParaRPr sz="14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219;p19">
            <a:extLst>
              <a:ext uri="{FF2B5EF4-FFF2-40B4-BE49-F238E27FC236}">
                <a16:creationId xmlns:a16="http://schemas.microsoft.com/office/drawing/2014/main" id="{1CD75B85-EA21-4987-95EC-AB98B7F6C935}"/>
              </a:ext>
            </a:extLst>
          </p:cNvPr>
          <p:cNvSpPr txBox="1"/>
          <p:nvPr/>
        </p:nvSpPr>
        <p:spPr>
          <a:xfrm>
            <a:off x="7380445" y="4743574"/>
            <a:ext cx="1328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decoding</a:t>
            </a:r>
            <a:endParaRPr sz="14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17AADBB-7466-0544-BBE1-D83E53940B3B}"/>
              </a:ext>
            </a:extLst>
          </p:cNvPr>
          <p:cNvSpPr/>
          <p:nvPr/>
        </p:nvSpPr>
        <p:spPr>
          <a:xfrm>
            <a:off x="400050" y="4488917"/>
            <a:ext cx="3143250" cy="1038870"/>
          </a:xfrm>
          <a:prstGeom prst="ellipse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03B60B8-89C4-CC41-9B8C-B931BA23C1D7}"/>
              </a:ext>
            </a:extLst>
          </p:cNvPr>
          <p:cNvSpPr txBox="1"/>
          <p:nvPr/>
        </p:nvSpPr>
        <p:spPr>
          <a:xfrm>
            <a:off x="2216568" y="4304431"/>
            <a:ext cx="10743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 </a:t>
            </a:r>
          </a:p>
          <a:p>
            <a:r>
              <a:rPr lang="en-US" sz="2400" dirty="0"/>
              <a:t>Python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C81E355A-6B20-384B-8B2B-3295C0C70D57}"/>
              </a:ext>
            </a:extLst>
          </p:cNvPr>
          <p:cNvSpPr/>
          <p:nvPr/>
        </p:nvSpPr>
        <p:spPr>
          <a:xfrm>
            <a:off x="5788085" y="4435479"/>
            <a:ext cx="3143250" cy="1038870"/>
          </a:xfrm>
          <a:prstGeom prst="ellipse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AA55312-D6D7-7E4C-B6C9-92DCB9308617}"/>
              </a:ext>
            </a:extLst>
          </p:cNvPr>
          <p:cNvSpPr txBox="1"/>
          <p:nvPr/>
        </p:nvSpPr>
        <p:spPr>
          <a:xfrm>
            <a:off x="5715127" y="4378628"/>
            <a:ext cx="16601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 </a:t>
            </a:r>
          </a:p>
          <a:p>
            <a:r>
              <a:rPr lang="en-US" sz="2400" dirty="0"/>
              <a:t>Python, </a:t>
            </a:r>
            <a:r>
              <a:rPr lang="en-US" sz="2400" dirty="0" err="1"/>
              <a:t>c++</a:t>
            </a:r>
            <a:endParaRPr lang="en-US" sz="2400" dirty="0"/>
          </a:p>
        </p:txBody>
      </p:sp>
      <p:sp>
        <p:nvSpPr>
          <p:cNvPr id="47" name="Google Shape;219;p19">
            <a:extLst>
              <a:ext uri="{FF2B5EF4-FFF2-40B4-BE49-F238E27FC236}">
                <a16:creationId xmlns:a16="http://schemas.microsoft.com/office/drawing/2014/main" id="{2092B593-ECE7-3841-B4C9-4E5C24A33652}"/>
              </a:ext>
            </a:extLst>
          </p:cNvPr>
          <p:cNvSpPr txBox="1"/>
          <p:nvPr/>
        </p:nvSpPr>
        <p:spPr>
          <a:xfrm>
            <a:off x="8411232" y="3264261"/>
            <a:ext cx="1958712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 err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TclCreator</a:t>
            </a:r>
            <a:endParaRPr sz="14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94E2BA6C-C16D-114F-882D-9007DEC373B7}"/>
              </a:ext>
            </a:extLst>
          </p:cNvPr>
          <p:cNvSpPr/>
          <p:nvPr/>
        </p:nvSpPr>
        <p:spPr>
          <a:xfrm>
            <a:off x="7302557" y="2869719"/>
            <a:ext cx="3143250" cy="1038870"/>
          </a:xfrm>
          <a:prstGeom prst="ellipse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D36A04E-C1C7-3D46-BBE2-80A485D2F760}"/>
              </a:ext>
            </a:extLst>
          </p:cNvPr>
          <p:cNvSpPr txBox="1"/>
          <p:nvPr/>
        </p:nvSpPr>
        <p:spPr>
          <a:xfrm>
            <a:off x="8682768" y="2758891"/>
            <a:ext cx="624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c++</a:t>
            </a:r>
            <a:endParaRPr lang="en-US" sz="2400" dirty="0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6027F3A4-CFFD-324F-B449-AAC5AE9E793F}"/>
              </a:ext>
            </a:extLst>
          </p:cNvPr>
          <p:cNvSpPr/>
          <p:nvPr/>
        </p:nvSpPr>
        <p:spPr>
          <a:xfrm>
            <a:off x="3085936" y="5190378"/>
            <a:ext cx="3143250" cy="1038870"/>
          </a:xfrm>
          <a:prstGeom prst="ellipse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7A98137-12B7-4040-8AFF-42C42DF07739}"/>
              </a:ext>
            </a:extLst>
          </p:cNvPr>
          <p:cNvSpPr txBox="1"/>
          <p:nvPr/>
        </p:nvSpPr>
        <p:spPr>
          <a:xfrm>
            <a:off x="4175852" y="4833171"/>
            <a:ext cx="10743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 </a:t>
            </a:r>
          </a:p>
          <a:p>
            <a:r>
              <a:rPr lang="en-US" sz="2400" dirty="0"/>
              <a:t>Python</a:t>
            </a:r>
          </a:p>
        </p:txBody>
      </p:sp>
    </p:spTree>
    <p:extLst>
      <p:ext uri="{BB962C8B-B14F-4D97-AF65-F5344CB8AC3E}">
        <p14:creationId xmlns:p14="http://schemas.microsoft.com/office/powerpoint/2010/main" val="3153104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4C6B340-B746-7346-BF48-55B734EF48CE}"/>
              </a:ext>
            </a:extLst>
          </p:cNvPr>
          <p:cNvSpPr/>
          <p:nvPr/>
        </p:nvSpPr>
        <p:spPr>
          <a:xfrm>
            <a:off x="769865" y="5306961"/>
            <a:ext cx="2403987" cy="996008"/>
          </a:xfrm>
          <a:prstGeom prst="rect">
            <a:avLst/>
          </a:prstGeom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0949B4-BFA0-114C-B0FC-8801AFDFFD6C}"/>
              </a:ext>
            </a:extLst>
          </p:cNvPr>
          <p:cNvSpPr txBox="1"/>
          <p:nvPr/>
        </p:nvSpPr>
        <p:spPr>
          <a:xfrm>
            <a:off x="1166901" y="5167717"/>
            <a:ext cx="16672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 </a:t>
            </a:r>
          </a:p>
          <a:p>
            <a:r>
              <a:rPr lang="en-US" sz="2400" dirty="0"/>
              <a:t>BIM feature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A94EF1-9556-704E-8D87-5162F986F29C}"/>
              </a:ext>
            </a:extLst>
          </p:cNvPr>
          <p:cNvSpPr/>
          <p:nvPr/>
        </p:nvSpPr>
        <p:spPr>
          <a:xfrm>
            <a:off x="3941159" y="5306961"/>
            <a:ext cx="1469041" cy="996008"/>
          </a:xfrm>
          <a:prstGeom prst="rect">
            <a:avLst/>
          </a:prstGeom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395164-F62A-9B49-A7B0-B522A62AE742}"/>
              </a:ext>
            </a:extLst>
          </p:cNvPr>
          <p:cNvSpPr txBox="1"/>
          <p:nvPr/>
        </p:nvSpPr>
        <p:spPr>
          <a:xfrm>
            <a:off x="3914119" y="5527787"/>
            <a:ext cx="1568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B0F0"/>
                </a:solidFill>
                <a:ea typeface="Calibri"/>
                <a:cs typeface="Calibri"/>
                <a:sym typeface="Calibri"/>
              </a:rPr>
              <a:t>Neural Net</a:t>
            </a:r>
            <a:endParaRPr lang="en-US" sz="2400" dirty="0">
              <a:solidFill>
                <a:srgbClr val="00B0F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EDFAE20-D7FC-E345-A38C-31CB694C471F}"/>
              </a:ext>
            </a:extLst>
          </p:cNvPr>
          <p:cNvCxnSpPr>
            <a:cxnSpLocks/>
            <a:stCxn id="2" idx="3"/>
            <a:endCxn id="4" idx="1"/>
          </p:cNvCxnSpPr>
          <p:nvPr/>
        </p:nvCxnSpPr>
        <p:spPr>
          <a:xfrm>
            <a:off x="3173852" y="5804965"/>
            <a:ext cx="767307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4D03A48E-F818-1845-AC54-0E6FBBF6404D}"/>
              </a:ext>
            </a:extLst>
          </p:cNvPr>
          <p:cNvSpPr/>
          <p:nvPr/>
        </p:nvSpPr>
        <p:spPr>
          <a:xfrm>
            <a:off x="6177507" y="5305485"/>
            <a:ext cx="2403987" cy="996008"/>
          </a:xfrm>
          <a:prstGeom prst="rect">
            <a:avLst/>
          </a:prstGeom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9B987A-2EA2-DA4D-B679-63CB79989D4B}"/>
              </a:ext>
            </a:extLst>
          </p:cNvPr>
          <p:cNvSpPr txBox="1"/>
          <p:nvPr/>
        </p:nvSpPr>
        <p:spPr>
          <a:xfrm>
            <a:off x="6477536" y="5537049"/>
            <a:ext cx="17403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SAM feature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169C900-F9BA-524C-AABD-9C970FB98986}"/>
              </a:ext>
            </a:extLst>
          </p:cNvPr>
          <p:cNvCxnSpPr>
            <a:cxnSpLocks/>
          </p:cNvCxnSpPr>
          <p:nvPr/>
        </p:nvCxnSpPr>
        <p:spPr>
          <a:xfrm>
            <a:off x="5420133" y="5803489"/>
            <a:ext cx="767307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EF58D818-1F24-1747-8993-BA32E6962E89}"/>
              </a:ext>
            </a:extLst>
          </p:cNvPr>
          <p:cNvSpPr/>
          <p:nvPr/>
        </p:nvSpPr>
        <p:spPr>
          <a:xfrm>
            <a:off x="3085936" y="5190378"/>
            <a:ext cx="3143250" cy="1038870"/>
          </a:xfrm>
          <a:prstGeom prst="ellipse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7A31EA-11D9-884C-868A-B53F80DF5435}"/>
              </a:ext>
            </a:extLst>
          </p:cNvPr>
          <p:cNvSpPr txBox="1"/>
          <p:nvPr/>
        </p:nvSpPr>
        <p:spPr>
          <a:xfrm>
            <a:off x="4175852" y="4833171"/>
            <a:ext cx="10743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 </a:t>
            </a:r>
          </a:p>
          <a:p>
            <a:r>
              <a:rPr lang="en-US" sz="2400" dirty="0"/>
              <a:t>Python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FC639C0-F0B5-4248-9DC9-4C20492096AA}"/>
              </a:ext>
            </a:extLst>
          </p:cNvPr>
          <p:cNvCxnSpPr/>
          <p:nvPr/>
        </p:nvCxnSpPr>
        <p:spPr>
          <a:xfrm flipV="1">
            <a:off x="5250249" y="4377690"/>
            <a:ext cx="487611" cy="12864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AEAD4C2-8CF3-6845-AAAE-7A1A828E3C40}"/>
              </a:ext>
            </a:extLst>
          </p:cNvPr>
          <p:cNvSpPr/>
          <p:nvPr/>
        </p:nvSpPr>
        <p:spPr>
          <a:xfrm>
            <a:off x="3844159" y="3890245"/>
            <a:ext cx="28121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Rebuilt in </a:t>
            </a:r>
            <a:r>
              <a:rPr lang="en-US" dirty="0" err="1"/>
              <a:t>Tensorflow</a:t>
            </a:r>
            <a:r>
              <a:rPr lang="en-US" dirty="0"/>
              <a:t> using  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99E2C6E-E069-074D-A2DE-2F4328CF05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3624" y="3886469"/>
            <a:ext cx="1015896" cy="32788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875B328-8310-6E4D-BEEE-349E09A414BB}"/>
              </a:ext>
            </a:extLst>
          </p:cNvPr>
          <p:cNvSpPr txBox="1"/>
          <p:nvPr/>
        </p:nvSpPr>
        <p:spPr>
          <a:xfrm>
            <a:off x="7781635" y="3836588"/>
            <a:ext cx="46199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Keras</a:t>
            </a:r>
            <a:r>
              <a:rPr lang="en-US" dirty="0"/>
              <a:t> is a high-level neural networks API, written in Python and capable of running on top of </a:t>
            </a:r>
            <a:r>
              <a:rPr lang="en-US" dirty="0">
                <a:solidFill>
                  <a:srgbClr val="FF0000"/>
                </a:solidFill>
              </a:rPr>
              <a:t>TensorFlow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CNTK</a:t>
            </a:r>
            <a:r>
              <a:rPr lang="en-US" dirty="0"/>
              <a:t>, or </a:t>
            </a:r>
            <a:r>
              <a:rPr lang="en-US" dirty="0">
                <a:solidFill>
                  <a:srgbClr val="FF0000"/>
                </a:solidFill>
              </a:rPr>
              <a:t>Theano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73318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C72505D-77D5-DF42-983E-5F1893E192F1}"/>
              </a:ext>
            </a:extLst>
          </p:cNvPr>
          <p:cNvSpPr/>
          <p:nvPr/>
        </p:nvSpPr>
        <p:spPr>
          <a:xfrm>
            <a:off x="6149585" y="1804711"/>
            <a:ext cx="2403987" cy="2831690"/>
          </a:xfrm>
          <a:prstGeom prst="rect">
            <a:avLst/>
          </a:prstGeom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CC1D13-166B-5640-BA9E-E0BD53EA51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94" r="15050"/>
          <a:stretch/>
        </p:blipFill>
        <p:spPr>
          <a:xfrm>
            <a:off x="6267851" y="3050439"/>
            <a:ext cx="843482" cy="116413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4B91A24-4A3E-A64F-98EC-7A807B2D3D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355" t="3555" r="19514" b="9111"/>
          <a:stretch/>
        </p:blipFill>
        <p:spPr>
          <a:xfrm>
            <a:off x="7328060" y="2031385"/>
            <a:ext cx="1016648" cy="253288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DB88D21-589A-0940-8613-A231F70BC12F}"/>
              </a:ext>
            </a:extLst>
          </p:cNvPr>
          <p:cNvSpPr/>
          <p:nvPr/>
        </p:nvSpPr>
        <p:spPr>
          <a:xfrm>
            <a:off x="6177507" y="5305485"/>
            <a:ext cx="2403987" cy="996008"/>
          </a:xfrm>
          <a:prstGeom prst="rect">
            <a:avLst/>
          </a:prstGeom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3050833-7510-FB4D-A30F-EC16570CE045}"/>
              </a:ext>
            </a:extLst>
          </p:cNvPr>
          <p:cNvCxnSpPr>
            <a:cxnSpLocks/>
          </p:cNvCxnSpPr>
          <p:nvPr/>
        </p:nvCxnSpPr>
        <p:spPr>
          <a:xfrm flipV="1">
            <a:off x="7351578" y="4643617"/>
            <a:ext cx="0" cy="65612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219;p19">
            <a:extLst>
              <a:ext uri="{FF2B5EF4-FFF2-40B4-BE49-F238E27FC236}">
                <a16:creationId xmlns:a16="http://schemas.microsoft.com/office/drawing/2014/main" id="{CCD330CC-E287-B64E-ADFF-3E6633E6F57A}"/>
              </a:ext>
            </a:extLst>
          </p:cNvPr>
          <p:cNvSpPr txBox="1"/>
          <p:nvPr/>
        </p:nvSpPr>
        <p:spPr>
          <a:xfrm>
            <a:off x="7380445" y="4743574"/>
            <a:ext cx="1328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decoding</a:t>
            </a:r>
            <a:endParaRPr sz="14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493694-057B-174D-9314-E77B0F73FA85}"/>
              </a:ext>
            </a:extLst>
          </p:cNvPr>
          <p:cNvSpPr txBox="1"/>
          <p:nvPr/>
        </p:nvSpPr>
        <p:spPr>
          <a:xfrm>
            <a:off x="6477536" y="5537049"/>
            <a:ext cx="17403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SAM feature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141BAE8-8DB9-2544-8A1E-C4C44706791B}"/>
              </a:ext>
            </a:extLst>
          </p:cNvPr>
          <p:cNvSpPr/>
          <p:nvPr/>
        </p:nvSpPr>
        <p:spPr>
          <a:xfrm>
            <a:off x="5788085" y="4435479"/>
            <a:ext cx="3143250" cy="1038870"/>
          </a:xfrm>
          <a:prstGeom prst="ellipse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257FDE-5558-D647-ACD9-07C169F6A107}"/>
              </a:ext>
            </a:extLst>
          </p:cNvPr>
          <p:cNvSpPr txBox="1"/>
          <p:nvPr/>
        </p:nvSpPr>
        <p:spPr>
          <a:xfrm>
            <a:off x="5715127" y="4378628"/>
            <a:ext cx="16601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 </a:t>
            </a:r>
          </a:p>
          <a:p>
            <a:r>
              <a:rPr lang="en-US" sz="2400" dirty="0"/>
              <a:t>Python, </a:t>
            </a:r>
            <a:r>
              <a:rPr lang="en-US" sz="2400" dirty="0" err="1"/>
              <a:t>c++</a:t>
            </a:r>
            <a:endParaRPr lang="en-US" sz="2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0C7ABA-6BBD-5B45-B337-B3433DE20160}"/>
              </a:ext>
            </a:extLst>
          </p:cNvPr>
          <p:cNvSpPr/>
          <p:nvPr/>
        </p:nvSpPr>
        <p:spPr>
          <a:xfrm>
            <a:off x="9347863" y="5537049"/>
            <a:ext cx="686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Done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08C0B63-BD06-9D40-9B48-2E2FD656A62B}"/>
              </a:ext>
            </a:extLst>
          </p:cNvPr>
          <p:cNvCxnSpPr/>
          <p:nvPr/>
        </p:nvCxnSpPr>
        <p:spPr>
          <a:xfrm>
            <a:off x="8938754" y="5141996"/>
            <a:ext cx="359757" cy="3488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38CB71C-54AC-6843-9785-A6B14DDC3A1D}"/>
              </a:ext>
            </a:extLst>
          </p:cNvPr>
          <p:cNvSpPr/>
          <p:nvPr/>
        </p:nvSpPr>
        <p:spPr>
          <a:xfrm>
            <a:off x="1871694" y="2446020"/>
            <a:ext cx="292156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Continuum model: C++</a:t>
            </a:r>
          </a:p>
          <a:p>
            <a:r>
              <a:rPr lang="en-US" dirty="0"/>
              <a:t>Beam-column model: Python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D22CF20-55A8-AF4C-B760-7AA62FC9B015}"/>
              </a:ext>
            </a:extLst>
          </p:cNvPr>
          <p:cNvSpPr/>
          <p:nvPr/>
        </p:nvSpPr>
        <p:spPr>
          <a:xfrm>
            <a:off x="160937" y="2584519"/>
            <a:ext cx="13329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Python call: 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1BC4A79-1754-6749-B19D-0EDBC5BBD6C8}"/>
              </a:ext>
            </a:extLst>
          </p:cNvPr>
          <p:cNvSpPr/>
          <p:nvPr/>
        </p:nvSpPr>
        <p:spPr>
          <a:xfrm>
            <a:off x="1779483" y="2254638"/>
            <a:ext cx="3143250" cy="1038870"/>
          </a:xfrm>
          <a:prstGeom prst="ellipse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71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926F7B-ADA3-A947-A4DA-57BC91E690CE}"/>
              </a:ext>
            </a:extLst>
          </p:cNvPr>
          <p:cNvSpPr/>
          <p:nvPr/>
        </p:nvSpPr>
        <p:spPr>
          <a:xfrm>
            <a:off x="6149585" y="1804711"/>
            <a:ext cx="2403987" cy="2831690"/>
          </a:xfrm>
          <a:prstGeom prst="rect">
            <a:avLst/>
          </a:prstGeom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5007A6-4492-5449-9BC5-6F9D8DC5BB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94" r="15050"/>
          <a:stretch/>
        </p:blipFill>
        <p:spPr>
          <a:xfrm>
            <a:off x="6267851" y="3050439"/>
            <a:ext cx="843482" cy="11641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FC954D-1BA8-7C49-9A5A-0B47D8691BD7}"/>
              </a:ext>
            </a:extLst>
          </p:cNvPr>
          <p:cNvSpPr txBox="1"/>
          <p:nvPr/>
        </p:nvSpPr>
        <p:spPr>
          <a:xfrm>
            <a:off x="6323599" y="2443946"/>
            <a:ext cx="764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EE9AC3-9B0B-E04B-A6BB-F8C7560BC9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355" t="3555" r="19514" b="9111"/>
          <a:stretch/>
        </p:blipFill>
        <p:spPr>
          <a:xfrm>
            <a:off x="7328060" y="2031385"/>
            <a:ext cx="1016648" cy="253288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7925A71-0A78-E547-A30F-AAE4BE9B9062}"/>
              </a:ext>
            </a:extLst>
          </p:cNvPr>
          <p:cNvSpPr/>
          <p:nvPr/>
        </p:nvSpPr>
        <p:spPr>
          <a:xfrm>
            <a:off x="9590140" y="2722552"/>
            <a:ext cx="1469041" cy="996008"/>
          </a:xfrm>
          <a:prstGeom prst="rect">
            <a:avLst/>
          </a:prstGeom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832D76-13A8-8345-BA2F-F7B495A1A9E2}"/>
              </a:ext>
            </a:extLst>
          </p:cNvPr>
          <p:cNvSpPr txBox="1"/>
          <p:nvPr/>
        </p:nvSpPr>
        <p:spPr>
          <a:xfrm>
            <a:off x="9566920" y="2781798"/>
            <a:ext cx="15154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Simulation</a:t>
            </a:r>
          </a:p>
          <a:p>
            <a:r>
              <a:rPr lang="en-US" sz="2400" dirty="0"/>
              <a:t>  analysis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8BD2964-4523-3244-8D01-11FDA1FECE32}"/>
              </a:ext>
            </a:extLst>
          </p:cNvPr>
          <p:cNvCxnSpPr>
            <a:cxnSpLocks/>
            <a:stCxn id="2" idx="3"/>
            <a:endCxn id="6" idx="1"/>
          </p:cNvCxnSpPr>
          <p:nvPr/>
        </p:nvCxnSpPr>
        <p:spPr>
          <a:xfrm>
            <a:off x="8553572" y="3220556"/>
            <a:ext cx="1036568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Google Shape;219;p19">
            <a:extLst>
              <a:ext uri="{FF2B5EF4-FFF2-40B4-BE49-F238E27FC236}">
                <a16:creationId xmlns:a16="http://schemas.microsoft.com/office/drawing/2014/main" id="{1C0F68E0-15DB-0E4E-9A2C-B90E5C32B1B3}"/>
              </a:ext>
            </a:extLst>
          </p:cNvPr>
          <p:cNvSpPr txBox="1"/>
          <p:nvPr/>
        </p:nvSpPr>
        <p:spPr>
          <a:xfrm>
            <a:off x="8411232" y="3264261"/>
            <a:ext cx="1958712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 err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TclCreator</a:t>
            </a:r>
            <a:endParaRPr sz="14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6DC9FD6-D0A2-D14E-99B1-1BBB4B5F48B7}"/>
              </a:ext>
            </a:extLst>
          </p:cNvPr>
          <p:cNvSpPr/>
          <p:nvPr/>
        </p:nvSpPr>
        <p:spPr>
          <a:xfrm>
            <a:off x="7302557" y="2869719"/>
            <a:ext cx="3143250" cy="1038870"/>
          </a:xfrm>
          <a:prstGeom prst="ellipse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14CA57-704D-9D43-8D25-43DB1D33CF0D}"/>
              </a:ext>
            </a:extLst>
          </p:cNvPr>
          <p:cNvSpPr txBox="1"/>
          <p:nvPr/>
        </p:nvSpPr>
        <p:spPr>
          <a:xfrm>
            <a:off x="8682768" y="2758891"/>
            <a:ext cx="624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c++</a:t>
            </a:r>
            <a:endParaRPr lang="en-US" sz="2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2CCB99B-1440-9F47-8B21-9CDEBFB5BB27}"/>
              </a:ext>
            </a:extLst>
          </p:cNvPr>
          <p:cNvSpPr/>
          <p:nvPr/>
        </p:nvSpPr>
        <p:spPr>
          <a:xfrm>
            <a:off x="9732047" y="4134031"/>
            <a:ext cx="686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Done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06FAAF2-0E72-4C46-B322-28661F679A3E}"/>
              </a:ext>
            </a:extLst>
          </p:cNvPr>
          <p:cNvCxnSpPr/>
          <p:nvPr/>
        </p:nvCxnSpPr>
        <p:spPr>
          <a:xfrm>
            <a:off x="9493199" y="3847906"/>
            <a:ext cx="359757" cy="3488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4654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43F9C1E-A46A-2743-92F5-65791E9092FA}"/>
              </a:ext>
            </a:extLst>
          </p:cNvPr>
          <p:cNvSpPr/>
          <p:nvPr/>
        </p:nvSpPr>
        <p:spPr>
          <a:xfrm>
            <a:off x="769865" y="1804711"/>
            <a:ext cx="2403987" cy="2831690"/>
          </a:xfrm>
          <a:prstGeom prst="rect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33E67DD-7A4B-AC46-892D-D45110F6CA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2" t="3548" r="15616" b="8280"/>
          <a:stretch/>
        </p:blipFill>
        <p:spPr>
          <a:xfrm>
            <a:off x="1849878" y="1952194"/>
            <a:ext cx="1132245" cy="25367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3486E79-3A5F-9A4B-A319-C7AC2D34C2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94" r="15050"/>
          <a:stretch/>
        </p:blipFill>
        <p:spPr>
          <a:xfrm>
            <a:off x="888131" y="3050439"/>
            <a:ext cx="843482" cy="116413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693D57D-6135-5448-A4F6-A4934DB42283}"/>
              </a:ext>
            </a:extLst>
          </p:cNvPr>
          <p:cNvSpPr txBox="1"/>
          <p:nvPr/>
        </p:nvSpPr>
        <p:spPr>
          <a:xfrm>
            <a:off x="943879" y="2443946"/>
            <a:ext cx="6912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BIM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E7CA773-381A-D24C-B390-B1AEADE3C77C}"/>
              </a:ext>
            </a:extLst>
          </p:cNvPr>
          <p:cNvCxnSpPr/>
          <p:nvPr/>
        </p:nvCxnSpPr>
        <p:spPr>
          <a:xfrm>
            <a:off x="1971858" y="4636401"/>
            <a:ext cx="0" cy="67056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30A22FBC-949C-594C-B7B8-66D45254F690}"/>
              </a:ext>
            </a:extLst>
          </p:cNvPr>
          <p:cNvSpPr/>
          <p:nvPr/>
        </p:nvSpPr>
        <p:spPr>
          <a:xfrm>
            <a:off x="769865" y="5306961"/>
            <a:ext cx="2403987" cy="996008"/>
          </a:xfrm>
          <a:prstGeom prst="rect">
            <a:avLst/>
          </a:prstGeom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89F904-0F75-AB4F-9D37-D0B8E3E9B179}"/>
              </a:ext>
            </a:extLst>
          </p:cNvPr>
          <p:cNvSpPr txBox="1"/>
          <p:nvPr/>
        </p:nvSpPr>
        <p:spPr>
          <a:xfrm>
            <a:off x="1166901" y="5167717"/>
            <a:ext cx="16672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 </a:t>
            </a:r>
          </a:p>
          <a:p>
            <a:r>
              <a:rPr lang="en-US" sz="2400" dirty="0"/>
              <a:t>BIM feature</a:t>
            </a:r>
          </a:p>
        </p:txBody>
      </p:sp>
      <p:sp>
        <p:nvSpPr>
          <p:cNvPr id="19" name="Google Shape;218;p19">
            <a:extLst>
              <a:ext uri="{FF2B5EF4-FFF2-40B4-BE49-F238E27FC236}">
                <a16:creationId xmlns:a16="http://schemas.microsoft.com/office/drawing/2014/main" id="{D4385A67-6A3B-C54E-8F6F-AC830B5E3575}"/>
              </a:ext>
            </a:extLst>
          </p:cNvPr>
          <p:cNvSpPr txBox="1"/>
          <p:nvPr/>
        </p:nvSpPr>
        <p:spPr>
          <a:xfrm>
            <a:off x="588853" y="4668124"/>
            <a:ext cx="1328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encoding</a:t>
            </a:r>
            <a:endParaRPr sz="14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B128977-99A0-7348-A06B-9E37E871F602}"/>
              </a:ext>
            </a:extLst>
          </p:cNvPr>
          <p:cNvSpPr/>
          <p:nvPr/>
        </p:nvSpPr>
        <p:spPr>
          <a:xfrm>
            <a:off x="400050" y="4488917"/>
            <a:ext cx="3143250" cy="1038870"/>
          </a:xfrm>
          <a:prstGeom prst="ellipse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7C38B61-0AA2-274A-85EC-BBA6E4737157}"/>
              </a:ext>
            </a:extLst>
          </p:cNvPr>
          <p:cNvSpPr txBox="1"/>
          <p:nvPr/>
        </p:nvSpPr>
        <p:spPr>
          <a:xfrm>
            <a:off x="2298423" y="4350151"/>
            <a:ext cx="10743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 </a:t>
            </a:r>
          </a:p>
          <a:p>
            <a:r>
              <a:rPr lang="en-US" sz="2400" dirty="0"/>
              <a:t>Python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80E94B4-121E-8247-B001-A89CF28760DA}"/>
              </a:ext>
            </a:extLst>
          </p:cNvPr>
          <p:cNvSpPr/>
          <p:nvPr/>
        </p:nvSpPr>
        <p:spPr>
          <a:xfrm>
            <a:off x="4970140" y="1804711"/>
            <a:ext cx="4493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lang="en-US" dirty="0"/>
              <a:t>[height, length, thickness, E, fc]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72C7E2E-15D6-DD4A-8C8C-D8AFD7A413D1}"/>
              </a:ext>
            </a:extLst>
          </p:cNvPr>
          <p:cNvSpPr/>
          <p:nvPr/>
        </p:nvSpPr>
        <p:spPr>
          <a:xfrm>
            <a:off x="3836767" y="5629422"/>
            <a:ext cx="686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Done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A0AF3FC-099A-AA48-B4F9-8586A0F4DEAC}"/>
              </a:ext>
            </a:extLst>
          </p:cNvPr>
          <p:cNvCxnSpPr/>
          <p:nvPr/>
        </p:nvCxnSpPr>
        <p:spPr>
          <a:xfrm>
            <a:off x="3427658" y="5234369"/>
            <a:ext cx="359757" cy="3488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68FE625E-4765-1844-B0DB-D55A20F7CBE2}"/>
              </a:ext>
            </a:extLst>
          </p:cNvPr>
          <p:cNvSpPr/>
          <p:nvPr/>
        </p:nvSpPr>
        <p:spPr>
          <a:xfrm>
            <a:off x="486869" y="112322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NeuralNet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V1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DDF2EF87-6BFD-2347-99FB-7FD6B608231B}"/>
              </a:ext>
            </a:extLst>
          </p:cNvPr>
          <p:cNvSpPr/>
          <p:nvPr/>
        </p:nvSpPr>
        <p:spPr>
          <a:xfrm>
            <a:off x="4970139" y="1085574"/>
            <a:ext cx="4493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Inputs:</a:t>
            </a:r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EE5D295-B74B-1C47-A130-2A9FFA861771}"/>
              </a:ext>
            </a:extLst>
          </p:cNvPr>
          <p:cNvSpPr/>
          <p:nvPr/>
        </p:nvSpPr>
        <p:spPr>
          <a:xfrm>
            <a:off x="4970138" y="3855602"/>
            <a:ext cx="4493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en-U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Ap,An,Bn,beta,N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]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60878C1-8569-0D4D-9275-DD1106F3CD2F}"/>
              </a:ext>
            </a:extLst>
          </p:cNvPr>
          <p:cNvSpPr/>
          <p:nvPr/>
        </p:nvSpPr>
        <p:spPr>
          <a:xfrm>
            <a:off x="4970138" y="3126105"/>
            <a:ext cx="4493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Outputs: (multi-feature regression)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313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4B529C-5065-A04B-A060-B36729C5C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798" y="0"/>
            <a:ext cx="7743826" cy="38719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B1D7D8-89E2-7D4A-81F7-574DE88E07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137" y="471488"/>
            <a:ext cx="4533900" cy="34004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99B4993-A43D-3D47-AD9C-64084F0BA970}"/>
              </a:ext>
            </a:extLst>
          </p:cNvPr>
          <p:cNvSpPr/>
          <p:nvPr/>
        </p:nvSpPr>
        <p:spPr>
          <a:xfrm>
            <a:off x="486869" y="112322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NeuralNet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8F8429-E1E6-844D-9801-5854C94EEC97}"/>
              </a:ext>
            </a:extLst>
          </p:cNvPr>
          <p:cNvSpPr/>
          <p:nvPr/>
        </p:nvSpPr>
        <p:spPr>
          <a:xfrm>
            <a:off x="1469703" y="4273942"/>
            <a:ext cx="18592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Training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413D03-A8DB-1745-8046-0821B9E8375F}"/>
              </a:ext>
            </a:extLst>
          </p:cNvPr>
          <p:cNvSpPr/>
          <p:nvPr/>
        </p:nvSpPr>
        <p:spPr>
          <a:xfrm>
            <a:off x="7438068" y="4273942"/>
            <a:ext cx="38919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Predictions on test 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633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43F9C1E-A46A-2743-92F5-65791E9092FA}"/>
              </a:ext>
            </a:extLst>
          </p:cNvPr>
          <p:cNvSpPr/>
          <p:nvPr/>
        </p:nvSpPr>
        <p:spPr>
          <a:xfrm>
            <a:off x="769865" y="1804711"/>
            <a:ext cx="2403987" cy="2831690"/>
          </a:xfrm>
          <a:prstGeom prst="rect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33E67DD-7A4B-AC46-892D-D45110F6CA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2" t="3548" r="15616" b="8280"/>
          <a:stretch/>
        </p:blipFill>
        <p:spPr>
          <a:xfrm>
            <a:off x="1849878" y="1952194"/>
            <a:ext cx="1132245" cy="25367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3486E79-3A5F-9A4B-A319-C7AC2D34C2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94" r="15050"/>
          <a:stretch/>
        </p:blipFill>
        <p:spPr>
          <a:xfrm>
            <a:off x="888131" y="3050439"/>
            <a:ext cx="843482" cy="116413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693D57D-6135-5448-A4F6-A4934DB42283}"/>
              </a:ext>
            </a:extLst>
          </p:cNvPr>
          <p:cNvSpPr txBox="1"/>
          <p:nvPr/>
        </p:nvSpPr>
        <p:spPr>
          <a:xfrm>
            <a:off x="943879" y="2443946"/>
            <a:ext cx="6912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BIM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E7CA773-381A-D24C-B390-B1AEADE3C77C}"/>
              </a:ext>
            </a:extLst>
          </p:cNvPr>
          <p:cNvCxnSpPr/>
          <p:nvPr/>
        </p:nvCxnSpPr>
        <p:spPr>
          <a:xfrm>
            <a:off x="1971858" y="4636401"/>
            <a:ext cx="0" cy="67056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30A22FBC-949C-594C-B7B8-66D45254F690}"/>
              </a:ext>
            </a:extLst>
          </p:cNvPr>
          <p:cNvSpPr/>
          <p:nvPr/>
        </p:nvSpPr>
        <p:spPr>
          <a:xfrm>
            <a:off x="769865" y="5306961"/>
            <a:ext cx="2403987" cy="996008"/>
          </a:xfrm>
          <a:prstGeom prst="rect">
            <a:avLst/>
          </a:prstGeom>
          <a:ln w="381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89F904-0F75-AB4F-9D37-D0B8E3E9B179}"/>
              </a:ext>
            </a:extLst>
          </p:cNvPr>
          <p:cNvSpPr txBox="1"/>
          <p:nvPr/>
        </p:nvSpPr>
        <p:spPr>
          <a:xfrm>
            <a:off x="1166901" y="5167717"/>
            <a:ext cx="16672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 </a:t>
            </a:r>
          </a:p>
          <a:p>
            <a:r>
              <a:rPr lang="en-US" sz="2400" dirty="0"/>
              <a:t>BIM feature</a:t>
            </a:r>
          </a:p>
        </p:txBody>
      </p:sp>
      <p:sp>
        <p:nvSpPr>
          <p:cNvPr id="19" name="Google Shape;218;p19">
            <a:extLst>
              <a:ext uri="{FF2B5EF4-FFF2-40B4-BE49-F238E27FC236}">
                <a16:creationId xmlns:a16="http://schemas.microsoft.com/office/drawing/2014/main" id="{D4385A67-6A3B-C54E-8F6F-AC830B5E3575}"/>
              </a:ext>
            </a:extLst>
          </p:cNvPr>
          <p:cNvSpPr txBox="1"/>
          <p:nvPr/>
        </p:nvSpPr>
        <p:spPr>
          <a:xfrm>
            <a:off x="588853" y="4668124"/>
            <a:ext cx="1328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encoding</a:t>
            </a:r>
            <a:endParaRPr sz="14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B128977-99A0-7348-A06B-9E37E871F602}"/>
              </a:ext>
            </a:extLst>
          </p:cNvPr>
          <p:cNvSpPr/>
          <p:nvPr/>
        </p:nvSpPr>
        <p:spPr>
          <a:xfrm>
            <a:off x="400050" y="4488917"/>
            <a:ext cx="3143250" cy="1038870"/>
          </a:xfrm>
          <a:prstGeom prst="ellipse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7C38B61-0AA2-274A-85EC-BBA6E4737157}"/>
              </a:ext>
            </a:extLst>
          </p:cNvPr>
          <p:cNvSpPr txBox="1"/>
          <p:nvPr/>
        </p:nvSpPr>
        <p:spPr>
          <a:xfrm>
            <a:off x="2298423" y="4350151"/>
            <a:ext cx="10743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 </a:t>
            </a:r>
          </a:p>
          <a:p>
            <a:r>
              <a:rPr lang="en-US" sz="2400" dirty="0"/>
              <a:t>Python</a:t>
            </a:r>
          </a:p>
        </p:txBody>
      </p:sp>
      <p:pic>
        <p:nvPicPr>
          <p:cNvPr id="22" name="图片 1">
            <a:extLst>
              <a:ext uri="{FF2B5EF4-FFF2-40B4-BE49-F238E27FC236}">
                <a16:creationId xmlns:a16="http://schemas.microsoft.com/office/drawing/2014/main" id="{F86ADEAA-3D99-304C-8624-572D23CE12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1314" y="112322"/>
            <a:ext cx="1798197" cy="2048349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27797D4-C827-1847-921A-8D954A7628BC}"/>
              </a:ext>
            </a:extLst>
          </p:cNvPr>
          <p:cNvSpPr/>
          <p:nvPr/>
        </p:nvSpPr>
        <p:spPr>
          <a:xfrm>
            <a:off x="4414373" y="2252818"/>
            <a:ext cx="10310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Cuboids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80E94B4-121E-8247-B001-A89CF28760DA}"/>
              </a:ext>
            </a:extLst>
          </p:cNvPr>
          <p:cNvSpPr/>
          <p:nvPr/>
        </p:nvSpPr>
        <p:spPr>
          <a:xfrm>
            <a:off x="6193151" y="2659506"/>
            <a:ext cx="1962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lang="en-U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x,y,z,l,w,h,matId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8393B52-77FA-4F46-866B-0A62D36D31F2}"/>
              </a:ext>
            </a:extLst>
          </p:cNvPr>
          <p:cNvSpPr/>
          <p:nvPr/>
        </p:nvSpPr>
        <p:spPr>
          <a:xfrm>
            <a:off x="6200045" y="3836755"/>
            <a:ext cx="46560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{x,y,z,l,w,h,matType,matProp1,matProp2,…}</a:t>
            </a:r>
            <a:endParaRPr lang="en-US" dirty="0"/>
          </a:p>
        </p:txBody>
      </p:sp>
      <p:sp>
        <p:nvSpPr>
          <p:cNvPr id="26" name="Down Arrow 25">
            <a:extLst>
              <a:ext uri="{FF2B5EF4-FFF2-40B4-BE49-F238E27FC236}">
                <a16:creationId xmlns:a16="http://schemas.microsoft.com/office/drawing/2014/main" id="{D4189D4C-5092-9C49-A401-9F74205CF088}"/>
              </a:ext>
            </a:extLst>
          </p:cNvPr>
          <p:cNvSpPr/>
          <p:nvPr/>
        </p:nvSpPr>
        <p:spPr>
          <a:xfrm>
            <a:off x="7086600" y="3123232"/>
            <a:ext cx="354330" cy="59454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5808D17-8636-3241-A358-473AE9232E0E}"/>
              </a:ext>
            </a:extLst>
          </p:cNvPr>
          <p:cNvSpPr/>
          <p:nvPr/>
        </p:nvSpPr>
        <p:spPr>
          <a:xfrm>
            <a:off x="7302828" y="2596021"/>
            <a:ext cx="892359" cy="481491"/>
          </a:xfrm>
          <a:prstGeom prst="ellipse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719F176-2E7C-7B4E-A8CE-05E64323C620}"/>
              </a:ext>
            </a:extLst>
          </p:cNvPr>
          <p:cNvSpPr/>
          <p:nvPr/>
        </p:nvSpPr>
        <p:spPr>
          <a:xfrm>
            <a:off x="6594505" y="402109"/>
            <a:ext cx="577190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Material varies in different walls.</a:t>
            </a:r>
          </a:p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 1 in wall A could be different from Mat 1 in wall B.  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A460765-C28C-8649-B27E-A02DCD8269FC}"/>
              </a:ext>
            </a:extLst>
          </p:cNvPr>
          <p:cNvSpPr/>
          <p:nvPr/>
        </p:nvSpPr>
        <p:spPr>
          <a:xfrm>
            <a:off x="6685030" y="4771795"/>
            <a:ext cx="123559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1: concrete</a:t>
            </a:r>
          </a:p>
          <a:p>
            <a:r>
              <a:rPr lang="en-US" dirty="0"/>
              <a:t>2: steel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2541EDB-01BE-D74F-8F80-0339847D697C}"/>
              </a:ext>
            </a:extLst>
          </p:cNvPr>
          <p:cNvSpPr/>
          <p:nvPr/>
        </p:nvSpPr>
        <p:spPr>
          <a:xfrm>
            <a:off x="7355082" y="3766705"/>
            <a:ext cx="954528" cy="481491"/>
          </a:xfrm>
          <a:prstGeom prst="ellipse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2999B31-EEB1-5347-8159-5E52DCE4CBF3}"/>
              </a:ext>
            </a:extLst>
          </p:cNvPr>
          <p:cNvCxnSpPr>
            <a:stCxn id="30" idx="4"/>
            <a:endCxn id="29" idx="0"/>
          </p:cNvCxnSpPr>
          <p:nvPr/>
        </p:nvCxnSpPr>
        <p:spPr>
          <a:xfrm flipH="1">
            <a:off x="7302828" y="4248196"/>
            <a:ext cx="529518" cy="523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254BBF92-B186-8244-9F40-634F2060853C}"/>
              </a:ext>
            </a:extLst>
          </p:cNvPr>
          <p:cNvSpPr/>
          <p:nvPr/>
        </p:nvSpPr>
        <p:spPr>
          <a:xfrm>
            <a:off x="8278116" y="4771795"/>
            <a:ext cx="3497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E 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7B7D027-E491-4E4A-9C55-B983BBE07EEC}"/>
              </a:ext>
            </a:extLst>
          </p:cNvPr>
          <p:cNvSpPr/>
          <p:nvPr/>
        </p:nvSpPr>
        <p:spPr>
          <a:xfrm>
            <a:off x="9722106" y="4771795"/>
            <a:ext cx="153984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fc for concrete</a:t>
            </a:r>
          </a:p>
          <a:p>
            <a:r>
              <a:rPr lang="en-US" dirty="0" err="1"/>
              <a:t>Fy</a:t>
            </a:r>
            <a:r>
              <a:rPr lang="en-US" dirty="0"/>
              <a:t> for steel 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38B5076-3AB7-8346-A385-3B2298B3A0F1}"/>
              </a:ext>
            </a:extLst>
          </p:cNvPr>
          <p:cNvCxnSpPr>
            <a:stCxn id="25" idx="2"/>
            <a:endCxn id="33" idx="0"/>
          </p:cNvCxnSpPr>
          <p:nvPr/>
        </p:nvCxnSpPr>
        <p:spPr>
          <a:xfrm flipH="1">
            <a:off x="8453004" y="4206087"/>
            <a:ext cx="75083" cy="5657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63BF4B0-03E0-A544-9D12-5F59EF41D723}"/>
              </a:ext>
            </a:extLst>
          </p:cNvPr>
          <p:cNvCxnSpPr>
            <a:endCxn id="34" idx="0"/>
          </p:cNvCxnSpPr>
          <p:nvPr/>
        </p:nvCxnSpPr>
        <p:spPr>
          <a:xfrm>
            <a:off x="9955530" y="4206087"/>
            <a:ext cx="536499" cy="5657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2EC5FDF5-4979-2045-AF37-E35FC47B661A}"/>
              </a:ext>
            </a:extLst>
          </p:cNvPr>
          <p:cNvSpPr/>
          <p:nvPr/>
        </p:nvSpPr>
        <p:spPr>
          <a:xfrm>
            <a:off x="8387439" y="3782033"/>
            <a:ext cx="954528" cy="481491"/>
          </a:xfrm>
          <a:prstGeom prst="ellipse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49A651A-3963-0642-BF85-BCCBD411D1E1}"/>
              </a:ext>
            </a:extLst>
          </p:cNvPr>
          <p:cNvSpPr/>
          <p:nvPr/>
        </p:nvSpPr>
        <p:spPr>
          <a:xfrm>
            <a:off x="9378461" y="3782033"/>
            <a:ext cx="1110630" cy="481491"/>
          </a:xfrm>
          <a:prstGeom prst="ellipse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265DE88-A43A-5842-B46B-3AE7A8AE0EC9}"/>
              </a:ext>
            </a:extLst>
          </p:cNvPr>
          <p:cNvCxnSpPr>
            <a:stCxn id="27" idx="7"/>
          </p:cNvCxnSpPr>
          <p:nvPr/>
        </p:nvCxnSpPr>
        <p:spPr>
          <a:xfrm flipV="1">
            <a:off x="8064504" y="2286647"/>
            <a:ext cx="563388" cy="379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A0D735CC-BA90-6447-B643-B8FF75338661}"/>
              </a:ext>
            </a:extLst>
          </p:cNvPr>
          <p:cNvSpPr/>
          <p:nvPr/>
        </p:nvSpPr>
        <p:spPr>
          <a:xfrm>
            <a:off x="8439099" y="1666787"/>
            <a:ext cx="123559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1: concrete</a:t>
            </a:r>
          </a:p>
          <a:p>
            <a:r>
              <a:rPr lang="en-US" dirty="0"/>
              <a:t>2: steel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32AC7B0D-CCC2-9341-8A0F-C9A0881807FC}"/>
              </a:ext>
            </a:extLst>
          </p:cNvPr>
          <p:cNvCxnSpPr>
            <a:cxnSpLocks/>
            <a:stCxn id="43" idx="0"/>
          </p:cNvCxnSpPr>
          <p:nvPr/>
        </p:nvCxnSpPr>
        <p:spPr>
          <a:xfrm flipV="1">
            <a:off x="9056897" y="1325439"/>
            <a:ext cx="0" cy="3413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572C7E2E-15D6-DD4A-8C8C-D8AFD7A413D1}"/>
              </a:ext>
            </a:extLst>
          </p:cNvPr>
          <p:cNvSpPr/>
          <p:nvPr/>
        </p:nvSpPr>
        <p:spPr>
          <a:xfrm>
            <a:off x="3836767" y="5629422"/>
            <a:ext cx="686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Done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A0AF3FC-099A-AA48-B4F9-8586A0F4DEAC}"/>
              </a:ext>
            </a:extLst>
          </p:cNvPr>
          <p:cNvCxnSpPr/>
          <p:nvPr/>
        </p:nvCxnSpPr>
        <p:spPr>
          <a:xfrm>
            <a:off x="3427658" y="5234369"/>
            <a:ext cx="359757" cy="3488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68FE625E-4765-1844-B0DB-D55A20F7CBE2}"/>
              </a:ext>
            </a:extLst>
          </p:cNvPr>
          <p:cNvSpPr/>
          <p:nvPr/>
        </p:nvSpPr>
        <p:spPr>
          <a:xfrm>
            <a:off x="486869" y="112322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NeuralNet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V2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DECF31E-049A-2349-B0DB-B3490A7433EB}"/>
              </a:ext>
            </a:extLst>
          </p:cNvPr>
          <p:cNvSpPr/>
          <p:nvPr/>
        </p:nvSpPr>
        <p:spPr>
          <a:xfrm>
            <a:off x="4757806" y="3825301"/>
            <a:ext cx="4493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New Inputs:</a:t>
            </a:r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937071D-0A91-DD4A-B295-58A1CD24F745}"/>
              </a:ext>
            </a:extLst>
          </p:cNvPr>
          <p:cNvSpPr/>
          <p:nvPr/>
        </p:nvSpPr>
        <p:spPr>
          <a:xfrm>
            <a:off x="4884562" y="5876200"/>
            <a:ext cx="4493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Outputs: (multi-feature regression)</a:t>
            </a:r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41CA9FC-1282-0547-9606-346828CD9939}"/>
              </a:ext>
            </a:extLst>
          </p:cNvPr>
          <p:cNvSpPr/>
          <p:nvPr/>
        </p:nvSpPr>
        <p:spPr>
          <a:xfrm>
            <a:off x="6281136" y="6302969"/>
            <a:ext cx="4493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[</a:t>
            </a:r>
            <a:r>
              <a:rPr lang="en-U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Ap,An,Bn,beta,N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]</a:t>
            </a:r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40E4572-9290-3D43-84A4-A2B491B501F7}"/>
              </a:ext>
            </a:extLst>
          </p:cNvPr>
          <p:cNvSpPr/>
          <p:nvPr/>
        </p:nvSpPr>
        <p:spPr>
          <a:xfrm>
            <a:off x="4757805" y="2671080"/>
            <a:ext cx="44938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Old inputs: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282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FA3B16-E501-BC4A-B0DD-1F7479D5AD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4678" y="427781"/>
            <a:ext cx="7362464" cy="36812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EDA29D-EC92-0842-BBB0-FE85E5FED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022" y="934173"/>
            <a:ext cx="4109656" cy="308224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9B0F78C-12E9-0840-9922-74B0C9F0604B}"/>
              </a:ext>
            </a:extLst>
          </p:cNvPr>
          <p:cNvSpPr/>
          <p:nvPr/>
        </p:nvSpPr>
        <p:spPr>
          <a:xfrm>
            <a:off x="486869" y="112322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NeuralNet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1BF769-D7BC-6745-9914-EB435CDC541E}"/>
              </a:ext>
            </a:extLst>
          </p:cNvPr>
          <p:cNvSpPr/>
          <p:nvPr/>
        </p:nvSpPr>
        <p:spPr>
          <a:xfrm>
            <a:off x="1469703" y="4273942"/>
            <a:ext cx="18592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Training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137D035-22C7-824A-BB1C-361DFE336FEB}"/>
              </a:ext>
            </a:extLst>
          </p:cNvPr>
          <p:cNvSpPr/>
          <p:nvPr/>
        </p:nvSpPr>
        <p:spPr>
          <a:xfrm>
            <a:off x="7438068" y="4273942"/>
            <a:ext cx="38919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Predictions on test 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599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10946</TotalTime>
  <Words>336</Words>
  <Application>Microsoft Macintosh PowerPoint</Application>
  <PresentationFormat>Widescreen</PresentationFormat>
  <Paragraphs>99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Chaofeng Wang</dc:creator>
  <cp:lastModifiedBy>Chaofeng Wang</cp:lastModifiedBy>
  <cp:revision>41</cp:revision>
  <dcterms:created xsi:type="dcterms:W3CDTF">2019-01-08T18:33:17Z</dcterms:created>
  <dcterms:modified xsi:type="dcterms:W3CDTF">2019-04-03T21:07:03Z</dcterms:modified>
</cp:coreProperties>
</file>

<file path=docProps/thumbnail.jpeg>
</file>